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61" r:id="rId6"/>
  </p:sldIdLst>
  <p:sldSz cx="12192000" cy="6858000"/>
  <p:notesSz cx="6858000" cy="9144000"/>
  <p:embeddedFontLst>
    <p:embeddedFont>
      <p:font typeface="Pristina" panose="03060402040406080204" pitchFamily="66"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Six feet under" panose="02000000000000000000" pitchFamily="2" charset="0"/>
      <p:regular r:id="rId16"/>
    </p:embeddedFont>
    <p:embeddedFont>
      <p:font typeface="Viner Hand ITC" panose="03070502030502020203"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7257" autoAdjust="0"/>
  </p:normalViewPr>
  <p:slideViewPr>
    <p:cSldViewPr snapToGrid="0">
      <p:cViewPr varScale="1">
        <p:scale>
          <a:sx n="37" d="100"/>
          <a:sy n="37" d="100"/>
        </p:scale>
        <p:origin x="1157" y="43"/>
      </p:cViewPr>
      <p:guideLst/>
    </p:cSldViewPr>
  </p:slideViewPr>
  <p:notesTextViewPr>
    <p:cViewPr>
      <p:scale>
        <a:sx n="1" d="1"/>
        <a:sy n="1" d="1"/>
      </p:scale>
      <p:origin x="0" y="0"/>
    </p:cViewPr>
  </p:notesTextViewPr>
  <p:notesViewPr>
    <p:cSldViewPr snapToGrid="0">
      <p:cViewPr>
        <p:scale>
          <a:sx n="78" d="100"/>
          <a:sy n="78" d="100"/>
        </p:scale>
        <p:origin x="1382"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15: Healing on the Sabbath Day (Luke 14:1-6)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May 13,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(Luke 14:1-6), </a:t>
            </a:r>
            <a:r>
              <a:rPr lang="en-US" sz="1200" b="1" i="1" kern="1200" dirty="0">
                <a:solidFill>
                  <a:schemeClr val="tx1"/>
                </a:solidFill>
                <a:effectLst/>
                <a:latin typeface="+mn-lt"/>
                <a:ea typeface="+mn-ea"/>
                <a:cs typeface="+mn-cs"/>
              </a:rPr>
              <a:t>“</a:t>
            </a:r>
            <a:r>
              <a:rPr lang="en-US" i="1" dirty="0"/>
              <a:t>Now it happened, as He went into the house of one of the rulers of the Pharisees to eat bread on the Sabbath, that they watched Him closely.</a:t>
            </a:r>
            <a:r>
              <a:rPr lang="en-US" i="1" baseline="30000" dirty="0"/>
              <a:t> 2</a:t>
            </a:r>
            <a:r>
              <a:rPr lang="en-US" i="1" dirty="0"/>
              <a:t> And behold, there was a certain man before Him who had dropsy.</a:t>
            </a:r>
            <a:r>
              <a:rPr lang="en-US" i="1" baseline="30000" dirty="0"/>
              <a:t> 3</a:t>
            </a:r>
            <a:r>
              <a:rPr lang="en-US" i="1" dirty="0"/>
              <a:t> And Jesus, answering, spoke to the lawyers and Pharisees, saying, “Is it lawful to heal on the Sabbath?”  </a:t>
            </a:r>
            <a:r>
              <a:rPr lang="en-US" i="1" baseline="30000" dirty="0"/>
              <a:t>4</a:t>
            </a:r>
            <a:r>
              <a:rPr lang="en-US" i="1" dirty="0"/>
              <a:t> But they kept silent. And He took him and healed him, and let him go.</a:t>
            </a:r>
            <a:r>
              <a:rPr lang="en-US" i="1" baseline="30000" dirty="0"/>
              <a:t> 5</a:t>
            </a:r>
            <a:r>
              <a:rPr lang="en-US" i="1" dirty="0"/>
              <a:t> Then He answered them, saying, “Which of you, having a donkey or an ox that has fallen into a pit, will not immediately pull him out on the Sabbath day?”</a:t>
            </a:r>
            <a:r>
              <a:rPr lang="en-US" i="1" baseline="30000" dirty="0"/>
              <a:t> 6</a:t>
            </a:r>
            <a:r>
              <a:rPr lang="en-US" i="1" dirty="0"/>
              <a:t> And they could not answer Him regarding these things.”</a:t>
            </a:r>
          </a:p>
          <a:p>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This passage is an interesting one for several reasons, NOTE: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illness (dropsy).  The accumulation of fluids in the body (edema, swelling).  With the limited medical knowledge they had, the cause of such swelling (kidney or heart disease) could not be determined or healed.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Nothing is known about the man himself, or why he was there.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Was he there as a trap, placed by the Pharisees to give reason to accuse Jesus?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Or, did Jesus simply use his presence as an opportunity to confront the Pharisees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location.  Why was Jesus in the house of a ruler of the Pharisees?  Was this a public occasion?  Had he been invited? It is obvious that these men had no respect for our Savior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Miracle here (though it again established the divine power of Jesus) is secondary to the questions Jesus asked with regard to the Sabbath day.  Not that after He healed him, He let him go.  Jesus’ attention was on the Pharisees.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here (as always) exhibited a mastery of the situation.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The best way to handle this narrative is to take it in order, and discuss some relevant points to gain some helpful truths from our study… So, note verse 1</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went into the house of one of the “chief” Pharisees</a:t>
            </a:r>
          </a:p>
          <a:p>
            <a:pPr marL="171450" indent="-171450">
              <a:buFont typeface="Arial" panose="020B0604020202020204" pitchFamily="34" charset="0"/>
              <a:buChar char="•"/>
            </a:pPr>
            <a:r>
              <a:rPr lang="en-US" dirty="0"/>
              <a:t>Chief (KJV) Ruler (NKJV) Leader (NASB) Prominent (NIV) – (Perhaps a ruler of the synagogue there, or a local judge, or influential person).  There is no contextual information regarding where this event occurred.</a:t>
            </a:r>
          </a:p>
          <a:p>
            <a:pPr marL="171450" indent="-171450">
              <a:buFont typeface="Arial" panose="020B0604020202020204" pitchFamily="34" charset="0"/>
              <a:buChar char="•"/>
            </a:pPr>
            <a:r>
              <a:rPr lang="en-US" dirty="0"/>
              <a:t>It was the Sabbath Day (A day of worship, and rest under the Old Law)</a:t>
            </a:r>
          </a:p>
          <a:p>
            <a:pPr marL="171450" indent="-171450">
              <a:buFont typeface="Arial" panose="020B0604020202020204" pitchFamily="34" charset="0"/>
              <a:buChar char="•"/>
            </a:pPr>
            <a:r>
              <a:rPr lang="en-US" dirty="0"/>
              <a:t>“they watched Him closely”</a:t>
            </a:r>
          </a:p>
          <a:p>
            <a:pPr marL="628650" lvl="1" indent="-171450">
              <a:buFont typeface="Arial" panose="020B0604020202020204" pitchFamily="34" charset="0"/>
              <a:buChar char="•"/>
            </a:pPr>
            <a:r>
              <a:rPr lang="en-US" dirty="0"/>
              <a:t>There is significance in this phrase</a:t>
            </a:r>
          </a:p>
          <a:p>
            <a:pPr rtl="0"/>
            <a:r>
              <a:rPr lang="en-US" b="1" dirty="0"/>
              <a:t>Thayer: </a:t>
            </a:r>
            <a:r>
              <a:rPr lang="en-US" sz="1200" b="1" i="0" u="none" strike="noStrike" kern="1200" baseline="0" dirty="0">
                <a:solidFill>
                  <a:schemeClr val="tx1"/>
                </a:solidFill>
                <a:latin typeface="+mn-lt"/>
                <a:ea typeface="+mn-ea"/>
                <a:cs typeface="+mn-cs"/>
              </a:rPr>
              <a:t>1) to stand beside and watch, to watch assiduously, observe carefully</a:t>
            </a:r>
          </a:p>
          <a:p>
            <a:pPr lvl="2" rtl="0"/>
            <a:r>
              <a:rPr lang="en-US" sz="1200" b="0" i="0" u="none" strike="noStrike" kern="1200" baseline="0" dirty="0">
                <a:solidFill>
                  <a:schemeClr val="tx1"/>
                </a:solidFill>
                <a:latin typeface="+mn-lt"/>
                <a:ea typeface="+mn-ea"/>
                <a:cs typeface="+mn-cs"/>
              </a:rPr>
              <a:t>1a) to watch, attend to with the eyes</a:t>
            </a:r>
          </a:p>
          <a:p>
            <a:pPr lvl="2" rtl="0"/>
            <a:r>
              <a:rPr lang="en-US" sz="1200" b="1" i="0" u="none" strike="noStrike" kern="1200" baseline="0" dirty="0">
                <a:solidFill>
                  <a:schemeClr val="tx1"/>
                </a:solidFill>
                <a:latin typeface="+mn-lt"/>
                <a:ea typeface="+mn-ea"/>
                <a:cs typeface="+mn-cs"/>
              </a:rPr>
              <a:t>1b) in a bad sense, to watch insidiously</a:t>
            </a:r>
          </a:p>
          <a:p>
            <a:pPr lvl="2" rtl="0"/>
            <a:r>
              <a:rPr lang="en-US" sz="1200" b="0" i="0" u="none" strike="noStrike" kern="1200" baseline="0" dirty="0">
                <a:solidFill>
                  <a:schemeClr val="tx1"/>
                </a:solidFill>
                <a:latin typeface="+mn-lt"/>
                <a:ea typeface="+mn-ea"/>
                <a:cs typeface="+mn-cs"/>
              </a:rPr>
              <a:t>1c) to watch one’s self</a:t>
            </a:r>
          </a:p>
          <a:p>
            <a:pPr lvl="2" rtl="0"/>
            <a:r>
              <a:rPr lang="en-US" sz="1200" b="0" i="0" u="none" strike="noStrike" kern="1200" baseline="0" dirty="0">
                <a:solidFill>
                  <a:schemeClr val="tx1"/>
                </a:solidFill>
                <a:latin typeface="+mn-lt"/>
                <a:ea typeface="+mn-ea"/>
                <a:cs typeface="+mn-cs"/>
              </a:rPr>
              <a:t>1b) to observe, keep scrupulously</a:t>
            </a:r>
          </a:p>
          <a:p>
            <a:pPr lvl="3" rtl="0"/>
            <a:r>
              <a:rPr lang="en-US" sz="1200" b="0" i="0" u="none" strike="noStrike" kern="1200" baseline="0" dirty="0">
                <a:solidFill>
                  <a:schemeClr val="tx1"/>
                </a:solidFill>
                <a:latin typeface="+mn-lt"/>
                <a:ea typeface="+mn-ea"/>
                <a:cs typeface="+mn-cs"/>
              </a:rPr>
              <a:t>1b1) to neglect nothing requisite to the religious observance of</a:t>
            </a:r>
          </a:p>
          <a:p>
            <a:pPr marL="171450" lvl="0"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If not in the definition of the term, the context clearly shows their intent was evil.</a:t>
            </a:r>
          </a:p>
          <a:p>
            <a:pPr marL="628650" lvl="1" indent="-171450">
              <a:buFont typeface="Arial" panose="020B0604020202020204" pitchFamily="34" charset="0"/>
              <a:buChar char="•"/>
            </a:pPr>
            <a:r>
              <a:rPr lang="en-US" dirty="0"/>
              <a:t>Other examples of such malicious intent found throughout the gospels</a:t>
            </a:r>
          </a:p>
          <a:p>
            <a:pPr marL="0" lvl="0" indent="0">
              <a:buFont typeface="Arial" panose="020B0604020202020204" pitchFamily="34" charset="0"/>
              <a:buNone/>
            </a:pPr>
            <a:r>
              <a:rPr lang="en-US" b="1" dirty="0"/>
              <a:t>(Matthew 16:1), </a:t>
            </a:r>
            <a:r>
              <a:rPr lang="en-US" i="1" dirty="0"/>
              <a:t>“Then the Pharisees and Sadducees came, and testing Him asked that He would show them a sign from heaven.”</a:t>
            </a:r>
          </a:p>
          <a:p>
            <a:pPr marL="0" lvl="0" indent="0">
              <a:buFont typeface="Arial" panose="020B0604020202020204" pitchFamily="34" charset="0"/>
              <a:buNone/>
            </a:pPr>
            <a:r>
              <a:rPr lang="en-US" b="1" i="0" dirty="0"/>
              <a:t>(Luke 11:53-54), [After He upbraided them for their unrighteousness], </a:t>
            </a:r>
            <a:r>
              <a:rPr lang="en-US" i="1" dirty="0"/>
              <a:t>“And as He said these things to them, the scribes and the Pharisees began to assail Him vehemently, and to cross-examine Him about many things,</a:t>
            </a:r>
            <a:r>
              <a:rPr lang="en-US" i="1" baseline="30000" dirty="0"/>
              <a:t> 54</a:t>
            </a:r>
            <a:r>
              <a:rPr lang="en-US" i="1" dirty="0"/>
              <a:t> lying in wait for Him, and seeking to catch Him in something He might say, that they might accuse Him.”</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9599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The word “answering” here is interesting…</a:t>
            </a:r>
          </a:p>
          <a:p>
            <a:pPr marL="628650" lvl="1" indent="-171450">
              <a:buFont typeface="Arial" panose="020B0604020202020204" pitchFamily="34" charset="0"/>
              <a:buChar char="•"/>
            </a:pPr>
            <a:r>
              <a:rPr lang="en-US" b="1" dirty="0"/>
              <a:t>Thayer </a:t>
            </a:r>
            <a:r>
              <a:rPr lang="en-US" dirty="0"/>
              <a:t>– literally indicates a response.  Used in scripture on certain occasions as Jesus (who knew the hearts of his enemies) actually provoked the exchange to make his point. </a:t>
            </a:r>
            <a:r>
              <a:rPr lang="en-US" b="1" i="1" dirty="0"/>
              <a:t>(Answering what He knew was in their minds)</a:t>
            </a:r>
          </a:p>
          <a:p>
            <a:pPr marL="628650" lvl="1" indent="-171450">
              <a:buFont typeface="Arial" panose="020B0604020202020204" pitchFamily="34" charset="0"/>
              <a:buChar char="•"/>
            </a:pPr>
            <a:r>
              <a:rPr lang="en-US" dirty="0"/>
              <a:t>Consider that there is a very similar event which showed the Pharisees true colors</a:t>
            </a:r>
          </a:p>
          <a:p>
            <a:pPr marL="0" lvl="0" indent="0">
              <a:buFont typeface="Arial" panose="020B0604020202020204" pitchFamily="34" charset="0"/>
              <a:buNone/>
            </a:pPr>
            <a:r>
              <a:rPr lang="en-US" b="1" dirty="0"/>
              <a:t>(Matthew 12:9-14), </a:t>
            </a:r>
            <a:r>
              <a:rPr lang="en-US" i="1" dirty="0"/>
              <a:t>“Now when He had departed from there, He went into their synagogue.</a:t>
            </a:r>
            <a:r>
              <a:rPr lang="en-US" i="1" baseline="30000" dirty="0"/>
              <a:t> 10</a:t>
            </a:r>
            <a:r>
              <a:rPr lang="en-US" i="1" dirty="0"/>
              <a:t> And behold, there was a man who had a withered hand. And they asked Him, saying, “Is it lawful to heal on the Sabbath?”—</a:t>
            </a:r>
            <a:r>
              <a:rPr lang="en-US" b="1" i="1" dirty="0"/>
              <a:t>that they might accuse Him. </a:t>
            </a:r>
            <a:r>
              <a:rPr lang="en-US" i="1" baseline="30000" dirty="0"/>
              <a:t>11</a:t>
            </a:r>
            <a:r>
              <a:rPr lang="en-US" i="1" dirty="0"/>
              <a:t> Then He said to them, “What man is there among you who has one sheep, and if it falls into a pit on the Sabbath, will not lay hold of it and lift it out?</a:t>
            </a:r>
            <a:r>
              <a:rPr lang="en-US" i="1" baseline="30000" dirty="0"/>
              <a:t> 12</a:t>
            </a:r>
            <a:r>
              <a:rPr lang="en-US" i="1" dirty="0"/>
              <a:t> Of how much more value then is a man than a sheep? Therefore it is lawful to do good on the Sabbath.”</a:t>
            </a:r>
            <a:r>
              <a:rPr lang="en-US" i="1" baseline="30000" dirty="0"/>
              <a:t> 13</a:t>
            </a:r>
            <a:r>
              <a:rPr lang="en-US" i="1" dirty="0"/>
              <a:t> Then He said to the man, “Stretch out your hand.” And he stretched it out, and it was restored as whole as the other.</a:t>
            </a:r>
            <a:r>
              <a:rPr lang="en-US" i="1" baseline="30000" dirty="0"/>
              <a:t> 14</a:t>
            </a:r>
            <a:r>
              <a:rPr lang="en-US" i="1" dirty="0"/>
              <a:t> </a:t>
            </a:r>
            <a:r>
              <a:rPr lang="en-US" b="1" i="1" dirty="0"/>
              <a:t>Then the Pharisees went out and plotted against Him, how they might destroy Him.”</a:t>
            </a:r>
            <a:endParaRPr lang="en-US" i="1"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b="1" dirty="0"/>
              <a:t>Working was forbidden on the Sabbath Day. </a:t>
            </a:r>
            <a:r>
              <a:rPr lang="en-US" dirty="0"/>
              <a:t>(Note: Jesus’ question was a point of conflict with the Pharisees, (Luke 6:9; 13:10-17; Mt. 12; Here)  The Prohibition of working was well known.</a:t>
            </a:r>
          </a:p>
          <a:p>
            <a:pPr marL="171450" lvl="0" indent="-171450">
              <a:buFont typeface="Arial" panose="020B0604020202020204" pitchFamily="34" charset="0"/>
              <a:buChar char="•"/>
            </a:pPr>
            <a:r>
              <a:rPr lang="en-US" b="1" dirty="0"/>
              <a:t>(Exodus 20:8-11), </a:t>
            </a:r>
            <a:r>
              <a:rPr lang="en-US" i="1" dirty="0"/>
              <a:t>“Remember the Sabbath day, to keep it holy. </a:t>
            </a:r>
            <a:r>
              <a:rPr lang="en-US" i="1" baseline="30000" dirty="0"/>
              <a:t>9</a:t>
            </a:r>
            <a:r>
              <a:rPr lang="en-US" i="1" dirty="0"/>
              <a:t> Six days you shall labor and do all your work,</a:t>
            </a:r>
            <a:r>
              <a:rPr lang="en-US" i="1" baseline="30000" dirty="0"/>
              <a:t> 10</a:t>
            </a:r>
            <a:r>
              <a:rPr lang="en-US" i="1" dirty="0"/>
              <a:t> but the seventh day is the Sabbath of the Lord your God. In it you shall do no work: you, nor your son, nor your daughter, nor your male servant, nor your female servant, nor your cattle, nor your stranger who is within your gates.</a:t>
            </a:r>
            <a:r>
              <a:rPr lang="en-US" i="1" baseline="30000" dirty="0"/>
              <a:t> 11</a:t>
            </a:r>
            <a:r>
              <a:rPr lang="en-US" i="1" dirty="0"/>
              <a:t> For in six days the Lord made the heavens and the earth, the sea, and all that is in them, and rested the seventh day. Therefore the Lord blessed the Sabbath day and hallowed it.”</a:t>
            </a:r>
          </a:p>
          <a:p>
            <a:pPr marL="171450" lvl="0" indent="-171450">
              <a:buFont typeface="Arial" panose="020B0604020202020204" pitchFamily="34" charset="0"/>
              <a:buChar char="•"/>
            </a:pPr>
            <a:endParaRPr lang="en-US" i="1" dirty="0"/>
          </a:p>
          <a:p>
            <a:pPr marL="171450" lvl="0" indent="-171450">
              <a:buFont typeface="Arial" panose="020B0604020202020204" pitchFamily="34" charset="0"/>
              <a:buChar char="•"/>
            </a:pPr>
            <a:r>
              <a:rPr lang="en-US" b="1" i="0" dirty="0"/>
              <a:t>From other passages, and our context, Jesus knew they objected, but here, they refused to answer His question.</a:t>
            </a:r>
          </a:p>
          <a:p>
            <a:pPr marL="628650" lvl="1" indent="-171450">
              <a:buFont typeface="Arial" panose="020B0604020202020204" pitchFamily="34" charset="0"/>
              <a:buChar char="•"/>
            </a:pPr>
            <a:r>
              <a:rPr lang="en-US" b="0" i="0" dirty="0"/>
              <a:t>There was no response they could give that would benefit them!</a:t>
            </a:r>
          </a:p>
          <a:p>
            <a:pPr marL="628650" lvl="1" indent="-171450">
              <a:buFont typeface="Arial" panose="020B0604020202020204" pitchFamily="34" charset="0"/>
              <a:buChar char="•"/>
            </a:pPr>
            <a:r>
              <a:rPr lang="en-US" b="0" i="0" dirty="0"/>
              <a:t>If they said yes, it would violate their strict (but erroneous) interpretation of what constitutes work on the Sabbath</a:t>
            </a:r>
          </a:p>
          <a:p>
            <a:pPr marL="628650" lvl="1" indent="-171450">
              <a:buFont typeface="Arial" panose="020B0604020202020204" pitchFamily="34" charset="0"/>
              <a:buChar char="•"/>
            </a:pPr>
            <a:r>
              <a:rPr lang="en-US" b="0" i="0" dirty="0"/>
              <a:t>If they said no, it would paint them as uncaring as their might be an opportunity to help a suffering man.  The law gave provision for humane response and mercy on the Sabbath day.</a:t>
            </a:r>
          </a:p>
          <a:p>
            <a:pPr marL="628650" lvl="1" indent="-171450">
              <a:buFont typeface="Arial" panose="020B0604020202020204" pitchFamily="34" charset="0"/>
              <a:buChar char="•"/>
            </a:pPr>
            <a:r>
              <a:rPr lang="en-US" b="0" i="0" dirty="0"/>
              <a:t>NOT RESPONDING meant that any future criticism would be hypocritical. He gave them an opportunity to speak on the subject, but they were only interested in tactical advantage, not truth!</a:t>
            </a:r>
          </a:p>
          <a:p>
            <a:pPr marL="171450" lvl="0" indent="-171450">
              <a:buFont typeface="Arial" panose="020B0604020202020204" pitchFamily="34" charset="0"/>
              <a:buChar char="•"/>
            </a:pPr>
            <a:r>
              <a:rPr lang="en-US" b="1" i="0" dirty="0"/>
              <a:t>This is the corrupt character of these men.  They were interested in power, not truth!</a:t>
            </a:r>
          </a:p>
          <a:p>
            <a:pPr marL="0" lvl="0" indent="0">
              <a:buFont typeface="Arial" panose="020B0604020202020204" pitchFamily="34" charset="0"/>
              <a:buNone/>
            </a:pPr>
            <a:r>
              <a:rPr lang="en-US" b="1" i="0" dirty="0"/>
              <a:t>(Matthew 21:25-27), [Chief priests asked Jesus, re: his teaching, “By what authority as your doing these things?” Jesus responded with his own question.  He would answer if they would], </a:t>
            </a:r>
            <a:r>
              <a:rPr lang="en-US" b="0" i="1" dirty="0"/>
              <a:t>“The baptism of John—where was it from? From heaven or from men?” And they reasoned among themselves, saying, “If we say, ‘From heaven,’ He will say to us, ‘Why then did you not believe him?’</a:t>
            </a:r>
            <a:r>
              <a:rPr lang="en-US" b="0" i="1" baseline="30000" dirty="0"/>
              <a:t> 26</a:t>
            </a:r>
            <a:r>
              <a:rPr lang="en-US" b="0" i="1" dirty="0"/>
              <a:t> But if we say, ‘From men,’ we fear the multitude, for all count John as a prophet.”</a:t>
            </a:r>
            <a:r>
              <a:rPr lang="en-US" b="0" i="1" baseline="30000" dirty="0"/>
              <a:t> 27</a:t>
            </a:r>
            <a:r>
              <a:rPr lang="en-US" b="0" i="1" dirty="0"/>
              <a:t> So they answered Jesus and said, “We do not know.”</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69842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i="0" dirty="0"/>
              <a:t>This question was asked immediately after healing the man of his illness.  Now, as in the past, there would be an opportunity to accuse him.  But, the accusation left them open to a charge of hypocrisy!</a:t>
            </a:r>
          </a:p>
          <a:p>
            <a:pPr marL="171450" lvl="0" indent="-171450">
              <a:buFont typeface="Arial" panose="020B0604020202020204" pitchFamily="34" charset="0"/>
              <a:buChar char="•"/>
            </a:pPr>
            <a:r>
              <a:rPr lang="en-US" b="0" i="0" dirty="0"/>
              <a:t>The Pharisees acknowledged that the law allowed them to “do good” on the Sabbath day</a:t>
            </a:r>
          </a:p>
          <a:p>
            <a:pPr marL="0" lvl="0" indent="0">
              <a:buFont typeface="Arial" panose="020B0604020202020204" pitchFamily="34" charset="0"/>
              <a:buNone/>
            </a:pPr>
            <a:r>
              <a:rPr lang="en-US" b="1" i="0" dirty="0"/>
              <a:t>(Matthew 12:12) [Jesus arguing what they themselves affirmed, and in Jesus’ words, what they practiced], </a:t>
            </a:r>
            <a:r>
              <a:rPr lang="en-US" b="0" i="1" dirty="0"/>
              <a:t>“Therefore it is lawful to do good on the Sabbath.”</a:t>
            </a:r>
          </a:p>
          <a:p>
            <a:pPr marL="0" lvl="0" indent="0">
              <a:buFont typeface="Arial" panose="020B0604020202020204" pitchFamily="34" charset="0"/>
              <a:buNone/>
            </a:pPr>
            <a:r>
              <a:rPr lang="en-US" b="1" i="0" dirty="0"/>
              <a:t>(Deuteronomy 22:1-4), </a:t>
            </a:r>
            <a:r>
              <a:rPr lang="en-US" b="0" i="1" dirty="0"/>
              <a:t>“Y</a:t>
            </a:r>
            <a:r>
              <a:rPr lang="en-US" i="1" dirty="0"/>
              <a:t>ou shall not see your brother's ox or his sheep going astray, and hide yourself from them; you shall certainly bring them back to your brother.</a:t>
            </a:r>
            <a:r>
              <a:rPr lang="en-US" i="1" baseline="30000" dirty="0"/>
              <a:t> 2</a:t>
            </a:r>
            <a:r>
              <a:rPr lang="en-US" i="1" dirty="0"/>
              <a:t> And if your brother is not near you, or if you do not know him, then you shall bring it to your own house, and it shall remain with you until your brother seeks it; then you shall restore it to him.</a:t>
            </a:r>
            <a:r>
              <a:rPr lang="en-US" i="1" baseline="30000" dirty="0"/>
              <a:t> 3</a:t>
            </a:r>
            <a:r>
              <a:rPr lang="en-US" i="1" dirty="0"/>
              <a:t> You shall do the same with his donkey, and so shall you do with his garment; with any lost thing of your brother's, which he has lost and you have found, you shall do likewise; you must not hide yourself.  </a:t>
            </a:r>
            <a:r>
              <a:rPr lang="en-US" i="1" baseline="30000" dirty="0"/>
              <a:t>4</a:t>
            </a:r>
            <a:r>
              <a:rPr lang="en-US" i="1" dirty="0"/>
              <a:t> “You shall not see your brother's donkey or his ox fall down along the road, and hide yourself from them; you shall surely help him lift them up again.”</a:t>
            </a:r>
            <a:endParaRPr lang="en-US" b="0" i="1" dirty="0"/>
          </a:p>
          <a:p>
            <a:pPr marL="0" lvl="0" indent="0">
              <a:buFont typeface="Arial" panose="020B0604020202020204" pitchFamily="34" charset="0"/>
              <a:buNone/>
            </a:pPr>
            <a:endParaRPr lang="en-US" b="0" i="0" dirty="0"/>
          </a:p>
          <a:p>
            <a:pPr marL="171450" lvl="0" indent="-171450">
              <a:buFont typeface="Arial" panose="020B0604020202020204" pitchFamily="34" charset="0"/>
              <a:buChar char="•"/>
            </a:pPr>
            <a:r>
              <a:rPr lang="en-US" b="1" i="0" dirty="0"/>
              <a:t>Note:  While the first time they refused to commit themselves, the self-contradictory nature of their view on the Sabbath was so evident now they </a:t>
            </a:r>
            <a:r>
              <a:rPr lang="en-US" b="1" i="0" u="sng" dirty="0"/>
              <a:t>could not</a:t>
            </a:r>
            <a:r>
              <a:rPr lang="en-US" b="1" i="0" u="none" dirty="0"/>
              <a:t> </a:t>
            </a:r>
            <a:r>
              <a:rPr lang="en-US" b="1" i="0" dirty="0"/>
              <a:t>answer him.  To do so would expose their own hypocrisy.</a:t>
            </a:r>
          </a:p>
          <a:p>
            <a:pPr marL="171450" lvl="0" indent="-171450">
              <a:buFont typeface="Arial" panose="020B0604020202020204" pitchFamily="34" charset="0"/>
              <a:buChar char="•"/>
            </a:pPr>
            <a:r>
              <a:rPr lang="en-US" b="0" i="0" dirty="0"/>
              <a:t>The only sufficient answer would be, “You are right, we are being inconsistent in this, it is lawful to heal on the Sabbath.”  This they would not admit!</a:t>
            </a:r>
          </a:p>
          <a:p>
            <a:pPr marL="171450" lvl="0" indent="-171450">
              <a:buFont typeface="Arial" panose="020B0604020202020204" pitchFamily="34" charset="0"/>
              <a:buChar char="•"/>
            </a:pPr>
            <a:r>
              <a:rPr lang="en-US" b="1" i="0" dirty="0"/>
              <a:t>The preaching of truth does two things:</a:t>
            </a:r>
          </a:p>
          <a:p>
            <a:pPr marL="628650" lvl="1" indent="-171450">
              <a:buFont typeface="Arial" panose="020B0604020202020204" pitchFamily="34" charset="0"/>
              <a:buChar char="•"/>
            </a:pPr>
            <a:r>
              <a:rPr lang="en-US" b="0" i="0" dirty="0"/>
              <a:t>First, it stops the mouths of the false teachers (though they will not repent, their influence is stopped)</a:t>
            </a:r>
          </a:p>
          <a:p>
            <a:pPr marL="0" lvl="0" indent="0">
              <a:buFont typeface="Arial" panose="020B0604020202020204" pitchFamily="34" charset="0"/>
              <a:buNone/>
            </a:pPr>
            <a:r>
              <a:rPr lang="en-US" b="1" i="0" dirty="0"/>
              <a:t>(Titus 1:10-11), [the task of the elder], </a:t>
            </a:r>
            <a:r>
              <a:rPr lang="en-US" b="0" i="1" dirty="0"/>
              <a:t>“</a:t>
            </a:r>
            <a:r>
              <a:rPr lang="en-US" i="1" dirty="0"/>
              <a:t>For there are many insubordinate, both idle talkers and deceivers, especially those of the circumcision,</a:t>
            </a:r>
            <a:r>
              <a:rPr lang="en-US" i="1" baseline="30000" dirty="0"/>
              <a:t> 11</a:t>
            </a:r>
            <a:r>
              <a:rPr lang="en-US" i="1" dirty="0"/>
              <a:t> whose mouths must be stopped, who subvert whole households, teaching things which they ought not, for the sake of dishonest gain.”</a:t>
            </a:r>
          </a:p>
          <a:p>
            <a:pPr marL="628650" lvl="1" indent="-171450">
              <a:buFont typeface="Arial" panose="020B0604020202020204" pitchFamily="34" charset="0"/>
              <a:buChar char="•"/>
            </a:pPr>
            <a:r>
              <a:rPr lang="en-US" b="0" i="0" dirty="0"/>
              <a:t>Second, it convicts the hearts of those who are honest!</a:t>
            </a:r>
          </a:p>
          <a:p>
            <a:pPr marL="0" lvl="0" indent="0">
              <a:buFont typeface="Arial" panose="020B0604020202020204" pitchFamily="34" charset="0"/>
              <a:buNone/>
            </a:pPr>
            <a:r>
              <a:rPr lang="en-US" b="1" i="0" dirty="0"/>
              <a:t>(Acts 3:19), [Peter, preaching at Solomon’s porch to the Jews  in Jerusalem], </a:t>
            </a:r>
            <a:r>
              <a:rPr lang="en-US" b="0" i="1" dirty="0"/>
              <a:t>“R</a:t>
            </a:r>
            <a:r>
              <a:rPr lang="en-US" i="1" dirty="0"/>
              <a:t>epent therefore and be converted, that your sins may be blotted out, so that times of refreshing may come from the presence of the Lord.”</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05939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(Luke 8:15), [Jesus’ explanation of the parable of the sower], </a:t>
            </a:r>
            <a:r>
              <a:rPr lang="en-US" b="0" i="1" dirty="0"/>
              <a:t>“But the ones </a:t>
            </a:r>
            <a:r>
              <a:rPr lang="en-US" dirty="0"/>
              <a:t>[seeds] </a:t>
            </a:r>
            <a:r>
              <a:rPr lang="en-US" i="1" dirty="0"/>
              <a:t>that fell on the good ground are those who, having heard the word with a noble and good heart, keep it and bear fruit with patience.”</a:t>
            </a:r>
            <a:endParaRPr lang="en-US" b="1" i="1" dirty="0"/>
          </a:p>
          <a:p>
            <a:pPr marL="171450" lvl="0" indent="-171450">
              <a:buFont typeface="Arial" panose="020B0604020202020204" pitchFamily="34" charset="0"/>
              <a:buChar char="•"/>
            </a:pPr>
            <a:endParaRPr lang="en-US" b="1" i="0" dirty="0"/>
          </a:p>
          <a:p>
            <a:pPr marL="171450" lvl="0" indent="-171450">
              <a:buFont typeface="Arial" panose="020B0604020202020204" pitchFamily="34" charset="0"/>
              <a:buChar char="•"/>
            </a:pPr>
            <a:r>
              <a:rPr lang="en-US" b="1" i="0" dirty="0"/>
              <a:t>Like our text:  You can’t heal this man, it is the Sabbath day!</a:t>
            </a:r>
          </a:p>
          <a:p>
            <a:pPr marL="171450" lvl="0" indent="-171450">
              <a:buFont typeface="Arial" panose="020B0604020202020204" pitchFamily="34" charset="0"/>
              <a:buChar char="•"/>
            </a:pPr>
            <a:r>
              <a:rPr lang="en-US" b="1" i="0" dirty="0"/>
              <a:t>Or, like those who gave to the temple what should have been given to honor their parents</a:t>
            </a:r>
          </a:p>
          <a:p>
            <a:pPr marL="0" lvl="0" indent="0">
              <a:buFont typeface="Arial" panose="020B0604020202020204" pitchFamily="34" charset="0"/>
              <a:buNone/>
            </a:pPr>
            <a:r>
              <a:rPr lang="en-US" b="1" i="0" dirty="0"/>
              <a:t>(Matthew 15:6-9), </a:t>
            </a:r>
            <a:r>
              <a:rPr lang="en-US" i="1" dirty="0"/>
              <a:t>“Thus you have made the commandment of God of no effect by your tradition.</a:t>
            </a:r>
            <a:r>
              <a:rPr lang="en-US" i="1" baseline="30000" dirty="0"/>
              <a:t> 7</a:t>
            </a:r>
            <a:r>
              <a:rPr lang="en-US" i="1" dirty="0"/>
              <a:t> 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a:t>
            </a:r>
          </a:p>
          <a:p>
            <a:pPr marL="0" lvl="0" indent="0">
              <a:buFont typeface="Arial" panose="020B0604020202020204" pitchFamily="34" charset="0"/>
              <a:buNone/>
            </a:pPr>
            <a:endParaRPr lang="en-US" i="1" dirty="0"/>
          </a:p>
          <a:p>
            <a:pPr marL="171450" lvl="0" indent="-171450">
              <a:buFont typeface="Arial" panose="020B0604020202020204" pitchFamily="34" charset="0"/>
              <a:buChar char="•"/>
            </a:pPr>
            <a:r>
              <a:rPr lang="en-US" b="1" i="0" dirty="0"/>
              <a:t>Some people think that we can simply disregard God’s instructions or laws (That is Wrong)</a:t>
            </a:r>
          </a:p>
          <a:p>
            <a:pPr marL="171450" lvl="0" indent="-171450">
              <a:buFont typeface="Arial" panose="020B0604020202020204" pitchFamily="34" charset="0"/>
              <a:buChar char="•"/>
            </a:pPr>
            <a:r>
              <a:rPr lang="en-US" b="1" i="0" dirty="0"/>
              <a:t>Some people think they can USE God’s laws to gain advantage (looking for loopholes) (That too is Wrong)</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(2 Timothy 2:15), </a:t>
            </a:r>
            <a:r>
              <a:rPr lang="en-US" i="1" dirty="0"/>
              <a:t>“Be diligent to present yourself approved to God, </a:t>
            </a:r>
            <a:r>
              <a:rPr lang="en-US" b="1" i="1" dirty="0"/>
              <a:t>a worker who does not need to be ashamed</a:t>
            </a:r>
            <a:r>
              <a:rPr lang="en-US" i="1" dirty="0"/>
              <a:t>, rightly dividing the word of truth.”</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372678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5/11/2018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5/11/2018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Healing on the Sabbath Day</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14:1-6)</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567160" cy="914400"/>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The Watchful Pharisees (1)</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845425"/>
            <a:ext cx="11055927" cy="4638501"/>
          </a:xfrm>
        </p:spPr>
        <p:txBody>
          <a:bodyPr>
            <a:normAutofit/>
          </a:bodyPr>
          <a:lstStyle/>
          <a:p>
            <a:pPr marL="0" indent="0" algn="ctr">
              <a:buNone/>
              <a:tabLst>
                <a:tab pos="398463" algn="l"/>
              </a:tabLst>
            </a:pPr>
            <a:r>
              <a:rPr lang="en-US" sz="4000" dirty="0">
                <a:solidFill>
                  <a:schemeClr val="bg1"/>
                </a:solidFill>
              </a:rPr>
              <a:t>“one of the rulers of the Pharisees”</a:t>
            </a:r>
          </a:p>
          <a:p>
            <a:pPr marL="0" indent="0" algn="ctr">
              <a:buNone/>
              <a:tabLst>
                <a:tab pos="398463" algn="l"/>
              </a:tabLst>
            </a:pPr>
            <a:endParaRPr lang="en-US" sz="4000" dirty="0">
              <a:solidFill>
                <a:schemeClr val="bg1"/>
              </a:solidFill>
            </a:endParaRPr>
          </a:p>
          <a:p>
            <a:pPr marL="0" indent="0" algn="ctr">
              <a:buNone/>
              <a:tabLst>
                <a:tab pos="398463" algn="l"/>
              </a:tabLst>
            </a:pPr>
            <a:r>
              <a:rPr lang="en-US" sz="4000" dirty="0">
                <a:solidFill>
                  <a:schemeClr val="bg1"/>
                </a:solidFill>
              </a:rPr>
              <a:t>“to eat bread on the Sabbath”</a:t>
            </a:r>
          </a:p>
          <a:p>
            <a:pPr marL="0" indent="0" algn="ctr">
              <a:buNone/>
              <a:tabLst>
                <a:tab pos="398463" algn="l"/>
              </a:tabLst>
            </a:pPr>
            <a:endParaRPr lang="en-US" sz="4000" dirty="0">
              <a:solidFill>
                <a:schemeClr val="bg1"/>
              </a:solidFill>
            </a:endParaRPr>
          </a:p>
          <a:p>
            <a:pPr marL="0" indent="0" algn="ctr">
              <a:buNone/>
              <a:tabLst>
                <a:tab pos="398463" algn="l"/>
              </a:tabLst>
            </a:pPr>
            <a:r>
              <a:rPr lang="en-US" sz="4000" dirty="0">
                <a:solidFill>
                  <a:schemeClr val="bg1"/>
                </a:solidFill>
              </a:rPr>
              <a:t>“they watched Him closely”</a:t>
            </a:r>
          </a:p>
          <a:p>
            <a:pPr marL="0" indent="0" algn="ctr">
              <a:buNone/>
              <a:tabLst>
                <a:tab pos="398463" algn="l"/>
              </a:tabLst>
            </a:pPr>
            <a:r>
              <a:rPr lang="en-US" sz="4000" dirty="0">
                <a:solidFill>
                  <a:srgbClr val="FFD966"/>
                </a:solidFill>
              </a:rPr>
              <a:t>(cf. Matthew 16:1; Luke 11:53-54)</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567160" cy="1213658"/>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Jesus’</a:t>
            </a:r>
            <a:r>
              <a:rPr lang="en-US" sz="6000" dirty="0">
                <a:solidFill>
                  <a:schemeClr val="accent4">
                    <a:lumMod val="60000"/>
                    <a:lumOff val="40000"/>
                  </a:schemeClr>
                </a:solidFill>
                <a:latin typeface="Viner Hand ITC" panose="03070502030502020203" pitchFamily="66" charset="0"/>
              </a:rPr>
              <a:t>’</a:t>
            </a:r>
            <a:r>
              <a:rPr lang="en-US" sz="6000" dirty="0">
                <a:solidFill>
                  <a:schemeClr val="accent4">
                    <a:lumMod val="60000"/>
                    <a:lumOff val="40000"/>
                  </a:schemeClr>
                </a:solidFill>
                <a:latin typeface="Six feet under" panose="02000000000000000000" pitchFamily="2" charset="0"/>
              </a:rPr>
              <a:t> Question &amp; The Response (3-4)</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845425"/>
            <a:ext cx="11055927" cy="4638501"/>
          </a:xfrm>
        </p:spPr>
        <p:txBody>
          <a:bodyPr>
            <a:normAutofit/>
          </a:bodyPr>
          <a:lstStyle/>
          <a:p>
            <a:pPr marL="0" indent="0" algn="ctr">
              <a:buNone/>
              <a:tabLst>
                <a:tab pos="398463" algn="l"/>
              </a:tabLst>
            </a:pPr>
            <a:r>
              <a:rPr lang="en-US" sz="4000" dirty="0">
                <a:solidFill>
                  <a:schemeClr val="bg1"/>
                </a:solidFill>
              </a:rPr>
              <a:t>“And Jesus, answering, spoke…”</a:t>
            </a:r>
          </a:p>
          <a:p>
            <a:pPr marL="0" indent="0" algn="ctr">
              <a:buNone/>
              <a:tabLst>
                <a:tab pos="398463" algn="l"/>
              </a:tabLst>
            </a:pPr>
            <a:r>
              <a:rPr lang="en-US" sz="4000" dirty="0">
                <a:solidFill>
                  <a:srgbClr val="FFD966"/>
                </a:solidFill>
              </a:rPr>
              <a:t>(cf. Matthew 12:9-14)</a:t>
            </a:r>
          </a:p>
          <a:p>
            <a:pPr marL="0" indent="0" algn="ctr">
              <a:buNone/>
              <a:tabLst>
                <a:tab pos="398463" algn="l"/>
              </a:tabLst>
            </a:pPr>
            <a:r>
              <a:rPr lang="en-US" sz="4000" dirty="0">
                <a:solidFill>
                  <a:schemeClr val="bg1"/>
                </a:solidFill>
              </a:rPr>
              <a:t>“Is it lawful to heal on the Sabbath?”</a:t>
            </a:r>
          </a:p>
          <a:p>
            <a:pPr marL="0" indent="0" algn="ctr">
              <a:buNone/>
              <a:tabLst>
                <a:tab pos="398463" algn="l"/>
              </a:tabLst>
            </a:pPr>
            <a:r>
              <a:rPr lang="en-US" sz="4000" dirty="0">
                <a:solidFill>
                  <a:srgbClr val="FFD966"/>
                </a:solidFill>
              </a:rPr>
              <a:t>(Exodus 20:8-11)</a:t>
            </a:r>
          </a:p>
          <a:p>
            <a:pPr marL="0" indent="0" algn="ctr">
              <a:buNone/>
              <a:tabLst>
                <a:tab pos="398463" algn="l"/>
              </a:tabLst>
            </a:pPr>
            <a:r>
              <a:rPr lang="en-US" sz="4000" dirty="0">
                <a:solidFill>
                  <a:schemeClr val="bg1"/>
                </a:solidFill>
              </a:rPr>
              <a:t>“But they kept silent.”</a:t>
            </a:r>
          </a:p>
          <a:p>
            <a:pPr marL="0" indent="0" algn="ctr">
              <a:buNone/>
              <a:tabLst>
                <a:tab pos="398463" algn="l"/>
              </a:tabLst>
            </a:pPr>
            <a:r>
              <a:rPr lang="en-US" sz="4000" dirty="0">
                <a:solidFill>
                  <a:srgbClr val="FFD966"/>
                </a:solidFill>
              </a:rPr>
              <a:t>(cf. Matthew 21:25-27)</a:t>
            </a:r>
          </a:p>
        </p:txBody>
      </p:sp>
    </p:spTree>
    <p:extLst>
      <p:ext uri="{BB962C8B-B14F-4D97-AF65-F5344CB8AC3E}">
        <p14:creationId xmlns:p14="http://schemas.microsoft.com/office/powerpoint/2010/main" val="1685916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567160" cy="1213658"/>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Jesus’</a:t>
            </a:r>
            <a:r>
              <a:rPr lang="en-US" sz="6000" dirty="0">
                <a:solidFill>
                  <a:schemeClr val="accent4">
                    <a:lumMod val="60000"/>
                    <a:lumOff val="40000"/>
                  </a:schemeClr>
                </a:solidFill>
                <a:latin typeface="Viner Hand ITC" panose="03070502030502020203" pitchFamily="66" charset="0"/>
              </a:rPr>
              <a:t>’</a:t>
            </a:r>
            <a:r>
              <a:rPr lang="en-US" sz="6000" dirty="0">
                <a:solidFill>
                  <a:schemeClr val="accent4">
                    <a:lumMod val="60000"/>
                    <a:lumOff val="40000"/>
                  </a:schemeClr>
                </a:solidFill>
                <a:latin typeface="Six feet under" panose="02000000000000000000" pitchFamily="2" charset="0"/>
              </a:rPr>
              <a:t> 2</a:t>
            </a:r>
            <a:r>
              <a:rPr lang="en-US" sz="6000" baseline="30000" dirty="0">
                <a:solidFill>
                  <a:schemeClr val="accent4">
                    <a:lumMod val="60000"/>
                    <a:lumOff val="40000"/>
                  </a:schemeClr>
                </a:solidFill>
                <a:latin typeface="Six feet under" panose="02000000000000000000" pitchFamily="2" charset="0"/>
              </a:rPr>
              <a:t>nd</a:t>
            </a:r>
            <a:r>
              <a:rPr lang="en-US" sz="6000" dirty="0">
                <a:solidFill>
                  <a:schemeClr val="accent4">
                    <a:lumMod val="60000"/>
                    <a:lumOff val="40000"/>
                  </a:schemeClr>
                </a:solidFill>
                <a:latin typeface="Six feet under" panose="02000000000000000000" pitchFamily="2" charset="0"/>
              </a:rPr>
              <a:t> Question &amp; The Response (5-6)</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845425"/>
            <a:ext cx="11055927" cy="4638501"/>
          </a:xfrm>
        </p:spPr>
        <p:txBody>
          <a:bodyPr>
            <a:normAutofit/>
          </a:bodyPr>
          <a:lstStyle/>
          <a:p>
            <a:pPr marL="0" indent="0" algn="ctr">
              <a:buNone/>
              <a:tabLst>
                <a:tab pos="398463" algn="l"/>
              </a:tabLst>
            </a:pPr>
            <a:r>
              <a:rPr lang="en-US" sz="4000" dirty="0">
                <a:solidFill>
                  <a:schemeClr val="bg1"/>
                </a:solidFill>
              </a:rPr>
              <a:t>“Which of you, having a donkey or an ox that has fallen into a pit, will not immediately pull him out on the Sabbath day?</a:t>
            </a:r>
          </a:p>
          <a:p>
            <a:pPr marL="0" indent="0" algn="ctr">
              <a:buNone/>
              <a:tabLst>
                <a:tab pos="398463" algn="l"/>
              </a:tabLst>
            </a:pPr>
            <a:r>
              <a:rPr lang="en-US" sz="4000" dirty="0">
                <a:solidFill>
                  <a:srgbClr val="FFD966"/>
                </a:solidFill>
              </a:rPr>
              <a:t>(cf. Matthew 12:12; Deuteronomy 22:1-4)</a:t>
            </a:r>
          </a:p>
          <a:p>
            <a:pPr marL="0" indent="0" algn="ctr">
              <a:buNone/>
              <a:tabLst>
                <a:tab pos="398463" algn="l"/>
              </a:tabLst>
            </a:pPr>
            <a:endParaRPr lang="en-US" sz="1800" dirty="0">
              <a:solidFill>
                <a:schemeClr val="bg1"/>
              </a:solidFill>
            </a:endParaRPr>
          </a:p>
          <a:p>
            <a:pPr marL="0" indent="0" algn="ctr">
              <a:buNone/>
              <a:tabLst>
                <a:tab pos="398463" algn="l"/>
              </a:tabLst>
            </a:pPr>
            <a:r>
              <a:rPr lang="en-US" sz="4000" dirty="0">
                <a:solidFill>
                  <a:schemeClr val="bg1"/>
                </a:solidFill>
              </a:rPr>
              <a:t>“And they could not answer Him...”</a:t>
            </a:r>
          </a:p>
          <a:p>
            <a:pPr marL="0" indent="0" algn="ctr">
              <a:buNone/>
              <a:tabLst>
                <a:tab pos="398463" algn="l"/>
              </a:tabLst>
            </a:pPr>
            <a:r>
              <a:rPr lang="en-US" sz="4000" dirty="0">
                <a:solidFill>
                  <a:srgbClr val="FFD966"/>
                </a:solidFill>
              </a:rPr>
              <a:t>(Titus 1:10-11; Acts 3:19)</a:t>
            </a:r>
          </a:p>
        </p:txBody>
      </p:sp>
    </p:spTree>
    <p:extLst>
      <p:ext uri="{BB962C8B-B14F-4D97-AF65-F5344CB8AC3E}">
        <p14:creationId xmlns:p14="http://schemas.microsoft.com/office/powerpoint/2010/main" val="1432227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546378" cy="1213658"/>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Applications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9709" y="1845425"/>
            <a:ext cx="10515600" cy="4139739"/>
          </a:xfrm>
        </p:spPr>
        <p:txBody>
          <a:bodyPr>
            <a:normAutofit/>
          </a:bodyPr>
          <a:lstStyle/>
          <a:p>
            <a:pPr marL="519113" indent="-519113">
              <a:tabLst>
                <a:tab pos="398463" algn="l"/>
              </a:tabLst>
            </a:pPr>
            <a:r>
              <a:rPr lang="en-US" sz="4400" b="1" dirty="0">
                <a:solidFill>
                  <a:schemeClr val="bg1"/>
                </a:solidFill>
              </a:rPr>
              <a:t>We must always handle the word of truth with honesty (a good heart) </a:t>
            </a:r>
            <a:r>
              <a:rPr lang="en-US" sz="4400" dirty="0">
                <a:solidFill>
                  <a:srgbClr val="FFD966"/>
                </a:solidFill>
              </a:rPr>
              <a:t>(Luke 8:15)</a:t>
            </a:r>
          </a:p>
          <a:p>
            <a:pPr marL="519113" indent="-519113">
              <a:tabLst>
                <a:tab pos="398463" algn="l"/>
              </a:tabLst>
            </a:pPr>
            <a:endParaRPr lang="en-US" sz="2000" dirty="0">
              <a:solidFill>
                <a:schemeClr val="bg1"/>
              </a:solidFill>
            </a:endParaRPr>
          </a:p>
          <a:p>
            <a:pPr marL="519113" indent="-519113">
              <a:tabLst>
                <a:tab pos="398463" algn="l"/>
              </a:tabLst>
            </a:pPr>
            <a:r>
              <a:rPr lang="en-US" sz="4400" b="1" dirty="0">
                <a:solidFill>
                  <a:schemeClr val="bg1"/>
                </a:solidFill>
              </a:rPr>
              <a:t>Our obedience of God’s laws is never an excuse to ignore the suffering of men! </a:t>
            </a:r>
            <a:r>
              <a:rPr lang="en-US" sz="4400" dirty="0">
                <a:solidFill>
                  <a:srgbClr val="FFD966"/>
                </a:solidFill>
              </a:rPr>
              <a:t>(Matthew 15:6-9; 2 Timothy 2:15)</a:t>
            </a:r>
          </a:p>
        </p:txBody>
      </p:sp>
    </p:spTree>
    <p:extLst>
      <p:ext uri="{BB962C8B-B14F-4D97-AF65-F5344CB8AC3E}">
        <p14:creationId xmlns:p14="http://schemas.microsoft.com/office/powerpoint/2010/main" val="29278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2267</Words>
  <Application>Microsoft Office PowerPoint</Application>
  <PresentationFormat>Widescreen</PresentationFormat>
  <Paragraphs>99</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Pristina</vt:lpstr>
      <vt:lpstr>Calibri Light</vt:lpstr>
      <vt:lpstr>Calibri</vt:lpstr>
      <vt:lpstr>Six feet under</vt:lpstr>
      <vt:lpstr>Arial</vt:lpstr>
      <vt:lpstr>Viner Hand ITC</vt:lpstr>
      <vt:lpstr>Office Theme</vt:lpstr>
      <vt:lpstr>About My Father’s Business</vt:lpstr>
      <vt:lpstr>The Watchful Pharisees (1)</vt:lpstr>
      <vt:lpstr>Jesus’’ Question &amp; The Response (3-4)</vt:lpstr>
      <vt:lpstr>Jesus’’ 2nd Question &amp; The Response (5-6)</vt:lpstr>
      <vt:lpstr>Applications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29</cp:revision>
  <dcterms:created xsi:type="dcterms:W3CDTF">2017-09-01T17:46:22Z</dcterms:created>
  <dcterms:modified xsi:type="dcterms:W3CDTF">2018-05-11T19:52:12Z</dcterms:modified>
</cp:coreProperties>
</file>